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753600" cy="7315200"/>
  <p:notesSz cx="6858000" cy="9144000"/>
  <p:embeddedFontLst>
    <p:embeddedFont>
      <p:font typeface="Arial" charset="1" panose="020B0502020202020204"/>
      <p:regular r:id="rId13"/>
    </p:embeddedFont>
    <p:embeddedFont>
      <p:font typeface="Arial Italics" charset="1" panose="020B0502020202090204"/>
      <p:regular r:id="rId14"/>
    </p:embeddedFont>
    <p:embeddedFont>
      <p:font typeface="Roboto" charset="1" panose="02000000000000000000"/>
      <p:regular r:id="rId15"/>
    </p:embeddedFont>
    <p:embeddedFont>
      <p:font typeface="Arial Bold" charset="1" panose="020B080202020202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jpeg" Type="http://schemas.openxmlformats.org/officeDocument/2006/relationships/image"/><Relationship Id="rId7" Target="../media/image12.png" Type="http://schemas.openxmlformats.org/officeDocument/2006/relationships/image"/><Relationship Id="rId8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20.jpe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6A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39881" y="-205058"/>
            <a:ext cx="3026690" cy="2926080"/>
          </a:xfrm>
          <a:custGeom>
            <a:avLst/>
            <a:gdLst/>
            <a:ahLst/>
            <a:cxnLst/>
            <a:rect r="r" b="b" t="t" l="l"/>
            <a:pathLst>
              <a:path h="2926080" w="3026690">
                <a:moveTo>
                  <a:pt x="0" y="0"/>
                </a:moveTo>
                <a:lnTo>
                  <a:pt x="3026690" y="0"/>
                </a:lnTo>
                <a:lnTo>
                  <a:pt x="302669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814353" y="-314435"/>
            <a:ext cx="3139828" cy="3035457"/>
          </a:xfrm>
          <a:custGeom>
            <a:avLst/>
            <a:gdLst/>
            <a:ahLst/>
            <a:cxnLst/>
            <a:rect r="r" b="b" t="t" l="l"/>
            <a:pathLst>
              <a:path h="3035457" w="3139828">
                <a:moveTo>
                  <a:pt x="3139827" y="0"/>
                </a:moveTo>
                <a:lnTo>
                  <a:pt x="0" y="0"/>
                </a:lnTo>
                <a:lnTo>
                  <a:pt x="0" y="3035457"/>
                </a:lnTo>
                <a:lnTo>
                  <a:pt x="3139827" y="3035457"/>
                </a:lnTo>
                <a:lnTo>
                  <a:pt x="3139827" y="0"/>
                </a:lnTo>
                <a:close/>
              </a:path>
            </a:pathLst>
          </a:custGeom>
          <a:blipFill>
            <a:blip r:embed="rId4">
              <a:alphaModFix amt="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39881" y="4499345"/>
            <a:ext cx="3026690" cy="2926080"/>
          </a:xfrm>
          <a:custGeom>
            <a:avLst/>
            <a:gdLst/>
            <a:ahLst/>
            <a:cxnLst/>
            <a:rect r="r" b="b" t="t" l="l"/>
            <a:pathLst>
              <a:path h="2926080" w="3026690">
                <a:moveTo>
                  <a:pt x="0" y="0"/>
                </a:moveTo>
                <a:lnTo>
                  <a:pt x="3026690" y="0"/>
                </a:lnTo>
                <a:lnTo>
                  <a:pt x="302669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814353" y="4389968"/>
            <a:ext cx="3139828" cy="3035457"/>
          </a:xfrm>
          <a:custGeom>
            <a:avLst/>
            <a:gdLst/>
            <a:ahLst/>
            <a:cxnLst/>
            <a:rect r="r" b="b" t="t" l="l"/>
            <a:pathLst>
              <a:path h="3035457" w="3139828">
                <a:moveTo>
                  <a:pt x="3139827" y="0"/>
                </a:moveTo>
                <a:lnTo>
                  <a:pt x="0" y="0"/>
                </a:lnTo>
                <a:lnTo>
                  <a:pt x="0" y="3035457"/>
                </a:lnTo>
                <a:lnTo>
                  <a:pt x="3139827" y="3035457"/>
                </a:lnTo>
                <a:lnTo>
                  <a:pt x="3139827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5561" y="731520"/>
            <a:ext cx="8242479" cy="5852160"/>
          </a:xfrm>
          <a:custGeom>
            <a:avLst/>
            <a:gdLst/>
            <a:ahLst/>
            <a:cxnLst/>
            <a:rect r="r" b="b" t="t" l="l"/>
            <a:pathLst>
              <a:path h="5852160" w="8242479">
                <a:moveTo>
                  <a:pt x="0" y="0"/>
                </a:moveTo>
                <a:lnTo>
                  <a:pt x="8242478" y="0"/>
                </a:lnTo>
                <a:lnTo>
                  <a:pt x="8242478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50720" y="1181782"/>
            <a:ext cx="6073583" cy="187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ARIANE PR</a:t>
            </a:r>
          </a:p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CYBER CRISIS FRAMEWORK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852160" y="6009104"/>
            <a:ext cx="3901440" cy="574576"/>
          </a:xfrm>
          <a:custGeom>
            <a:avLst/>
            <a:gdLst/>
            <a:ahLst/>
            <a:cxnLst/>
            <a:rect r="r" b="b" t="t" l="l"/>
            <a:pathLst>
              <a:path h="574576" w="3901440">
                <a:moveTo>
                  <a:pt x="0" y="0"/>
                </a:moveTo>
                <a:lnTo>
                  <a:pt x="3901440" y="0"/>
                </a:lnTo>
                <a:lnTo>
                  <a:pt x="3901440" y="574576"/>
                </a:lnTo>
                <a:lnTo>
                  <a:pt x="0" y="5745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313719" y="4805073"/>
            <a:ext cx="5126162" cy="454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0"/>
              </a:lnSpc>
            </a:pPr>
            <a:r>
              <a:rPr lang="en-US" sz="2371" i="true">
                <a:solidFill>
                  <a:srgbClr val="D9D9D9"/>
                </a:solidFill>
                <a:latin typeface="Arial Italics"/>
                <a:ea typeface="Arial Italics"/>
                <a:cs typeface="Arial Italics"/>
                <a:sym typeface="Arial Italics"/>
              </a:rPr>
              <a:t>Insuring corporate stability and growth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0" y="343737"/>
            <a:ext cx="3901440" cy="574576"/>
          </a:xfrm>
          <a:custGeom>
            <a:avLst/>
            <a:gdLst/>
            <a:ahLst/>
            <a:cxnLst/>
            <a:rect r="r" b="b" t="t" l="l"/>
            <a:pathLst>
              <a:path h="574576" w="3901440">
                <a:moveTo>
                  <a:pt x="3901440" y="0"/>
                </a:moveTo>
                <a:lnTo>
                  <a:pt x="0" y="0"/>
                </a:lnTo>
                <a:lnTo>
                  <a:pt x="0" y="574575"/>
                </a:lnTo>
                <a:lnTo>
                  <a:pt x="3901440" y="574575"/>
                </a:lnTo>
                <a:lnTo>
                  <a:pt x="390144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852160" y="343737"/>
            <a:ext cx="3901440" cy="574576"/>
          </a:xfrm>
          <a:custGeom>
            <a:avLst/>
            <a:gdLst/>
            <a:ahLst/>
            <a:cxnLst/>
            <a:rect r="r" b="b" t="t" l="l"/>
            <a:pathLst>
              <a:path h="574576" w="3901440">
                <a:moveTo>
                  <a:pt x="0" y="0"/>
                </a:moveTo>
                <a:lnTo>
                  <a:pt x="3901440" y="0"/>
                </a:lnTo>
                <a:lnTo>
                  <a:pt x="3901440" y="574575"/>
                </a:lnTo>
                <a:lnTo>
                  <a:pt x="0" y="5745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80" y="4415489"/>
            <a:ext cx="4862320" cy="2899711"/>
          </a:xfrm>
          <a:custGeom>
            <a:avLst/>
            <a:gdLst/>
            <a:ahLst/>
            <a:cxnLst/>
            <a:rect r="r" b="b" t="t" l="l"/>
            <a:pathLst>
              <a:path h="2899711" w="4862320">
                <a:moveTo>
                  <a:pt x="0" y="0"/>
                </a:moveTo>
                <a:lnTo>
                  <a:pt x="4862320" y="0"/>
                </a:lnTo>
                <a:lnTo>
                  <a:pt x="4862320" y="2899711"/>
                </a:lnTo>
                <a:lnTo>
                  <a:pt x="0" y="2899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62316" y="3269275"/>
            <a:ext cx="6107259" cy="2946752"/>
          </a:xfrm>
          <a:custGeom>
            <a:avLst/>
            <a:gdLst/>
            <a:ahLst/>
            <a:cxnLst/>
            <a:rect r="r" b="b" t="t" l="l"/>
            <a:pathLst>
              <a:path h="2946752" w="6107259">
                <a:moveTo>
                  <a:pt x="0" y="0"/>
                </a:moveTo>
                <a:lnTo>
                  <a:pt x="6107258" y="0"/>
                </a:lnTo>
                <a:lnTo>
                  <a:pt x="6107258" y="2946752"/>
                </a:lnTo>
                <a:lnTo>
                  <a:pt x="0" y="29467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51593" y="3269275"/>
            <a:ext cx="3559739" cy="2946752"/>
            <a:chOff x="0" y="0"/>
            <a:chExt cx="6350000" cy="525653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5256531"/>
            </a:xfrm>
            <a:custGeom>
              <a:avLst/>
              <a:gdLst/>
              <a:ahLst/>
              <a:cxnLst/>
              <a:rect r="r" b="b" t="t" l="l"/>
              <a:pathLst>
                <a:path h="5256531" w="6350000">
                  <a:moveTo>
                    <a:pt x="1648460" y="0"/>
                  </a:moveTo>
                  <a:lnTo>
                    <a:pt x="5812790" y="0"/>
                  </a:lnTo>
                  <a:cubicBezTo>
                    <a:pt x="6109970" y="0"/>
                    <a:pt x="6350000" y="331051"/>
                    <a:pt x="6350000" y="740924"/>
                  </a:cubicBezTo>
                  <a:lnTo>
                    <a:pt x="6350000" y="3401594"/>
                  </a:lnTo>
                  <a:cubicBezTo>
                    <a:pt x="6350000" y="3811466"/>
                    <a:pt x="6109970" y="4142517"/>
                    <a:pt x="5812790" y="4142517"/>
                  </a:cubicBezTo>
                  <a:lnTo>
                    <a:pt x="4751070" y="4142517"/>
                  </a:lnTo>
                  <a:cubicBezTo>
                    <a:pt x="4587240" y="4142517"/>
                    <a:pt x="4431030" y="4245861"/>
                    <a:pt x="4329430" y="4424524"/>
                  </a:cubicBezTo>
                  <a:lnTo>
                    <a:pt x="4013200" y="4974524"/>
                  </a:lnTo>
                  <a:cubicBezTo>
                    <a:pt x="3911600" y="5151435"/>
                    <a:pt x="3756660" y="5256531"/>
                    <a:pt x="3591560" y="5256531"/>
                  </a:cubicBezTo>
                  <a:lnTo>
                    <a:pt x="537210" y="5256531"/>
                  </a:lnTo>
                  <a:cubicBezTo>
                    <a:pt x="240030" y="5256531"/>
                    <a:pt x="0" y="4925480"/>
                    <a:pt x="0" y="4515607"/>
                  </a:cubicBezTo>
                  <a:lnTo>
                    <a:pt x="0" y="1896975"/>
                  </a:lnTo>
                  <a:cubicBezTo>
                    <a:pt x="0" y="1664013"/>
                    <a:pt x="78740" y="1445064"/>
                    <a:pt x="213360" y="1304937"/>
                  </a:cubicBezTo>
                  <a:lnTo>
                    <a:pt x="1324610" y="148885"/>
                  </a:lnTo>
                  <a:cubicBezTo>
                    <a:pt x="1417320" y="52548"/>
                    <a:pt x="1531620" y="0"/>
                    <a:pt x="1648460" y="0"/>
                  </a:cubicBezTo>
                  <a:close/>
                </a:path>
              </a:pathLst>
            </a:custGeom>
            <a:blipFill>
              <a:blip r:embed="rId5"/>
              <a:stretch>
                <a:fillRect l="-23582" t="0" r="-23582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751593" y="913420"/>
            <a:ext cx="4964352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22"/>
              </a:lnSpc>
            </a:pPr>
            <a:r>
              <a:rPr lang="en-US" sz="410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CYBER CRISIS COMMUNICATIONS FRAMEWORK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98399" y="3385988"/>
            <a:ext cx="3218812" cy="274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22"/>
              </a:lnSpc>
            </a:pPr>
            <a:r>
              <a:rPr lang="en-US" sz="2018">
                <a:solidFill>
                  <a:srgbClr val="5F6460"/>
                </a:solidFill>
                <a:latin typeface="Roboto"/>
                <a:ea typeface="Roboto"/>
                <a:cs typeface="Roboto"/>
                <a:sym typeface="Roboto"/>
              </a:rPr>
              <a:t>Ariane PR assists companies in PR outreach, with a special competency in cyber breach communications. </a:t>
            </a:r>
          </a:p>
          <a:p>
            <a:pPr algn="l">
              <a:lnSpc>
                <a:spcPts val="2422"/>
              </a:lnSpc>
            </a:pPr>
          </a:p>
          <a:p>
            <a:pPr algn="l">
              <a:lnSpc>
                <a:spcPts val="2422"/>
              </a:lnSpc>
            </a:pPr>
            <a:r>
              <a:rPr lang="en-US" sz="2018">
                <a:solidFill>
                  <a:srgbClr val="5F6460"/>
                </a:solidFill>
                <a:latin typeface="Roboto"/>
                <a:ea typeface="Roboto"/>
                <a:cs typeface="Roboto"/>
                <a:sym typeface="Roboto"/>
              </a:rPr>
              <a:t>We help stabilize business reputations while allowing for future growth.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6A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74106" y="2830564"/>
            <a:ext cx="3559517" cy="992215"/>
          </a:xfrm>
          <a:custGeom>
            <a:avLst/>
            <a:gdLst/>
            <a:ahLst/>
            <a:cxnLst/>
            <a:rect r="r" b="b" t="t" l="l"/>
            <a:pathLst>
              <a:path h="992215" w="3559517">
                <a:moveTo>
                  <a:pt x="0" y="0"/>
                </a:moveTo>
                <a:lnTo>
                  <a:pt x="3559517" y="0"/>
                </a:lnTo>
                <a:lnTo>
                  <a:pt x="3559517" y="992216"/>
                </a:lnTo>
                <a:lnTo>
                  <a:pt x="0" y="992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4106" y="4124427"/>
            <a:ext cx="3559517" cy="992215"/>
          </a:xfrm>
          <a:custGeom>
            <a:avLst/>
            <a:gdLst/>
            <a:ahLst/>
            <a:cxnLst/>
            <a:rect r="r" b="b" t="t" l="l"/>
            <a:pathLst>
              <a:path h="992215" w="3559517">
                <a:moveTo>
                  <a:pt x="0" y="0"/>
                </a:moveTo>
                <a:lnTo>
                  <a:pt x="3559517" y="0"/>
                </a:lnTo>
                <a:lnTo>
                  <a:pt x="3559517" y="992216"/>
                </a:lnTo>
                <a:lnTo>
                  <a:pt x="0" y="992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119977" y="4124427"/>
            <a:ext cx="3559517" cy="992215"/>
          </a:xfrm>
          <a:custGeom>
            <a:avLst/>
            <a:gdLst/>
            <a:ahLst/>
            <a:cxnLst/>
            <a:rect r="r" b="b" t="t" l="l"/>
            <a:pathLst>
              <a:path h="992215" w="3559517">
                <a:moveTo>
                  <a:pt x="0" y="0"/>
                </a:moveTo>
                <a:lnTo>
                  <a:pt x="3559517" y="0"/>
                </a:lnTo>
                <a:lnTo>
                  <a:pt x="3559517" y="992216"/>
                </a:lnTo>
                <a:lnTo>
                  <a:pt x="0" y="992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119977" y="2830564"/>
            <a:ext cx="3559517" cy="992215"/>
          </a:xfrm>
          <a:custGeom>
            <a:avLst/>
            <a:gdLst/>
            <a:ahLst/>
            <a:cxnLst/>
            <a:rect r="r" b="b" t="t" l="l"/>
            <a:pathLst>
              <a:path h="992215" w="3559517">
                <a:moveTo>
                  <a:pt x="0" y="0"/>
                </a:moveTo>
                <a:lnTo>
                  <a:pt x="3559517" y="0"/>
                </a:lnTo>
                <a:lnTo>
                  <a:pt x="3559517" y="992216"/>
                </a:lnTo>
                <a:lnTo>
                  <a:pt x="0" y="992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249803" y="909721"/>
            <a:ext cx="3901440" cy="1368393"/>
          </a:xfrm>
          <a:custGeom>
            <a:avLst/>
            <a:gdLst/>
            <a:ahLst/>
            <a:cxnLst/>
            <a:rect r="r" b="b" t="t" l="l"/>
            <a:pathLst>
              <a:path h="1368393" w="3901440">
                <a:moveTo>
                  <a:pt x="0" y="0"/>
                </a:moveTo>
                <a:lnTo>
                  <a:pt x="3901440" y="0"/>
                </a:lnTo>
                <a:lnTo>
                  <a:pt x="3901440" y="1368393"/>
                </a:lnTo>
                <a:lnTo>
                  <a:pt x="0" y="13683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20809" y="655320"/>
            <a:ext cx="5825629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TYPES OF CYBER THREATS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08231" y="2993297"/>
            <a:ext cx="2491267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1"/>
              </a:lnSpc>
            </a:pPr>
            <a:r>
              <a:rPr lang="en-US" sz="1926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Malware (Viruses, Worms, Trojans)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61668" y="4430035"/>
            <a:ext cx="138439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1"/>
              </a:lnSpc>
            </a:pPr>
            <a:r>
              <a:rPr lang="en-US" sz="1926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Phishing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80374" y="4430035"/>
            <a:ext cx="189459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1"/>
              </a:lnSpc>
            </a:pPr>
            <a:r>
              <a:rPr lang="en-US" sz="1926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Ransomware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26566" y="2993297"/>
            <a:ext cx="2946337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1"/>
              </a:lnSpc>
            </a:pPr>
            <a:r>
              <a:rPr lang="en-US" sz="1926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DDoS (Distributed Denial of Service)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0" y="0"/>
            <a:ext cx="1376210" cy="1139227"/>
            <a:chOff x="0" y="0"/>
            <a:chExt cx="6350000" cy="525653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5256531"/>
            </a:xfrm>
            <a:custGeom>
              <a:avLst/>
              <a:gdLst/>
              <a:ahLst/>
              <a:cxnLst/>
              <a:rect r="r" b="b" t="t" l="l"/>
              <a:pathLst>
                <a:path h="5256531" w="6350000">
                  <a:moveTo>
                    <a:pt x="1648460" y="0"/>
                  </a:moveTo>
                  <a:lnTo>
                    <a:pt x="5812790" y="0"/>
                  </a:lnTo>
                  <a:cubicBezTo>
                    <a:pt x="6109970" y="0"/>
                    <a:pt x="6350000" y="331051"/>
                    <a:pt x="6350000" y="740924"/>
                  </a:cubicBezTo>
                  <a:lnTo>
                    <a:pt x="6350000" y="3401594"/>
                  </a:lnTo>
                  <a:cubicBezTo>
                    <a:pt x="6350000" y="3811466"/>
                    <a:pt x="6109970" y="4142517"/>
                    <a:pt x="5812790" y="4142517"/>
                  </a:cubicBezTo>
                  <a:lnTo>
                    <a:pt x="4751070" y="4142517"/>
                  </a:lnTo>
                  <a:cubicBezTo>
                    <a:pt x="4587240" y="4142517"/>
                    <a:pt x="4431030" y="4245861"/>
                    <a:pt x="4329430" y="4424524"/>
                  </a:cubicBezTo>
                  <a:lnTo>
                    <a:pt x="4013200" y="4974524"/>
                  </a:lnTo>
                  <a:cubicBezTo>
                    <a:pt x="3911600" y="5151435"/>
                    <a:pt x="3756660" y="5256531"/>
                    <a:pt x="3591560" y="5256531"/>
                  </a:cubicBezTo>
                  <a:lnTo>
                    <a:pt x="537210" y="5256531"/>
                  </a:lnTo>
                  <a:cubicBezTo>
                    <a:pt x="240030" y="5256531"/>
                    <a:pt x="0" y="4925480"/>
                    <a:pt x="0" y="4515607"/>
                  </a:cubicBezTo>
                  <a:lnTo>
                    <a:pt x="0" y="1896975"/>
                  </a:lnTo>
                  <a:cubicBezTo>
                    <a:pt x="0" y="1664013"/>
                    <a:pt x="78740" y="1445064"/>
                    <a:pt x="213360" y="1304937"/>
                  </a:cubicBezTo>
                  <a:lnTo>
                    <a:pt x="1324610" y="148885"/>
                  </a:lnTo>
                  <a:cubicBezTo>
                    <a:pt x="1417320" y="52548"/>
                    <a:pt x="1531620" y="0"/>
                    <a:pt x="1648460" y="0"/>
                  </a:cubicBezTo>
                  <a:close/>
                </a:path>
              </a:pathLst>
            </a:custGeom>
            <a:blipFill>
              <a:blip r:embed="rId5"/>
              <a:stretch>
                <a:fillRect l="-23582" t="0" r="-23582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6A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91773" y="-938453"/>
            <a:ext cx="4023496" cy="3016041"/>
            <a:chOff x="0" y="0"/>
            <a:chExt cx="5764548" cy="432114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765818" cy="4322416"/>
            </a:xfrm>
            <a:custGeom>
              <a:avLst/>
              <a:gdLst/>
              <a:ahLst/>
              <a:cxnLst/>
              <a:rect r="r" b="b" t="t" l="l"/>
              <a:pathLst>
                <a:path h="4322416" w="5765818">
                  <a:moveTo>
                    <a:pt x="0" y="408215"/>
                  </a:moveTo>
                  <a:lnTo>
                    <a:pt x="0" y="1801115"/>
                  </a:lnTo>
                  <a:cubicBezTo>
                    <a:pt x="0" y="2025776"/>
                    <a:pt x="220206" y="2208374"/>
                    <a:pt x="492292" y="2208374"/>
                  </a:cubicBezTo>
                  <a:lnTo>
                    <a:pt x="1042230" y="2208374"/>
                  </a:lnTo>
                  <a:cubicBezTo>
                    <a:pt x="1314317" y="2208374"/>
                    <a:pt x="1534523" y="2390971"/>
                    <a:pt x="1534523" y="2616588"/>
                  </a:cubicBezTo>
                  <a:lnTo>
                    <a:pt x="1534523" y="3913888"/>
                  </a:lnTo>
                  <a:cubicBezTo>
                    <a:pt x="1534523" y="4139505"/>
                    <a:pt x="1754728" y="4322416"/>
                    <a:pt x="2026815" y="4322416"/>
                  </a:cubicBezTo>
                  <a:lnTo>
                    <a:pt x="3267346" y="4322416"/>
                  </a:lnTo>
                  <a:cubicBezTo>
                    <a:pt x="3390707" y="4322416"/>
                    <a:pt x="3510610" y="4282906"/>
                    <a:pt x="3601689" y="4214074"/>
                  </a:cubicBezTo>
                  <a:lnTo>
                    <a:pt x="5607752" y="2674904"/>
                  </a:lnTo>
                  <a:cubicBezTo>
                    <a:pt x="5708055" y="2597468"/>
                    <a:pt x="5765818" y="2489439"/>
                    <a:pt x="5765818" y="2375675"/>
                  </a:cubicBezTo>
                  <a:lnTo>
                    <a:pt x="5765818" y="408215"/>
                  </a:lnTo>
                  <a:cubicBezTo>
                    <a:pt x="5764548" y="182597"/>
                    <a:pt x="5544342" y="0"/>
                    <a:pt x="5272255" y="0"/>
                  </a:cubicBezTo>
                  <a:lnTo>
                    <a:pt x="492292" y="0"/>
                  </a:lnTo>
                  <a:cubicBezTo>
                    <a:pt x="220206" y="0"/>
                    <a:pt x="0" y="182597"/>
                    <a:pt x="0" y="408215"/>
                  </a:cubicBezTo>
                  <a:close/>
                </a:path>
              </a:pathLst>
            </a:custGeom>
            <a:solidFill>
              <a:srgbClr val="808285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93035" y="3086910"/>
            <a:ext cx="4094636" cy="1141380"/>
          </a:xfrm>
          <a:custGeom>
            <a:avLst/>
            <a:gdLst/>
            <a:ahLst/>
            <a:cxnLst/>
            <a:rect r="r" b="b" t="t" l="l"/>
            <a:pathLst>
              <a:path h="1141380" w="4094636">
                <a:moveTo>
                  <a:pt x="0" y="0"/>
                </a:moveTo>
                <a:lnTo>
                  <a:pt x="4094636" y="0"/>
                </a:lnTo>
                <a:lnTo>
                  <a:pt x="4094636" y="1141380"/>
                </a:lnTo>
                <a:lnTo>
                  <a:pt x="0" y="1141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93035" y="5995348"/>
            <a:ext cx="4094636" cy="842152"/>
          </a:xfrm>
          <a:custGeom>
            <a:avLst/>
            <a:gdLst/>
            <a:ahLst/>
            <a:cxnLst/>
            <a:rect r="r" b="b" t="t" l="l"/>
            <a:pathLst>
              <a:path h="842152" w="4094636">
                <a:moveTo>
                  <a:pt x="0" y="0"/>
                </a:moveTo>
                <a:lnTo>
                  <a:pt x="4094636" y="0"/>
                </a:lnTo>
                <a:lnTo>
                  <a:pt x="4094636" y="842152"/>
                </a:lnTo>
                <a:lnTo>
                  <a:pt x="0" y="8421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5531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3035" y="4461467"/>
            <a:ext cx="4094636" cy="1141380"/>
          </a:xfrm>
          <a:custGeom>
            <a:avLst/>
            <a:gdLst/>
            <a:ahLst/>
            <a:cxnLst/>
            <a:rect r="r" b="b" t="t" l="l"/>
            <a:pathLst>
              <a:path h="1141380" w="4094636">
                <a:moveTo>
                  <a:pt x="0" y="0"/>
                </a:moveTo>
                <a:lnTo>
                  <a:pt x="4094636" y="0"/>
                </a:lnTo>
                <a:lnTo>
                  <a:pt x="4094636" y="1141379"/>
                </a:lnTo>
                <a:lnTo>
                  <a:pt x="0" y="1141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509440" y="3015139"/>
            <a:ext cx="4094636" cy="1141380"/>
          </a:xfrm>
          <a:custGeom>
            <a:avLst/>
            <a:gdLst/>
            <a:ahLst/>
            <a:cxnLst/>
            <a:rect r="r" b="b" t="t" l="l"/>
            <a:pathLst>
              <a:path h="1141380" w="4094636">
                <a:moveTo>
                  <a:pt x="0" y="0"/>
                </a:moveTo>
                <a:lnTo>
                  <a:pt x="4094636" y="0"/>
                </a:lnTo>
                <a:lnTo>
                  <a:pt x="4094636" y="1141380"/>
                </a:lnTo>
                <a:lnTo>
                  <a:pt x="0" y="1141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824010" y="934589"/>
            <a:ext cx="5272192" cy="167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b="true" sz="35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CYBER CRISIS  COMMUNICATION FRAMEWORK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70147" y="3452813"/>
            <a:ext cx="3340411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13"/>
              </a:lnSpc>
            </a:pPr>
            <a:r>
              <a:rPr lang="en-US" sz="2094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Pre Crisis Preparation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70147" y="6269596"/>
            <a:ext cx="2808844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13"/>
              </a:lnSpc>
            </a:pPr>
            <a:r>
              <a:rPr lang="en-US" sz="2094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Document Impacts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83048" y="4808817"/>
            <a:ext cx="3340411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3"/>
              </a:lnSpc>
            </a:pPr>
            <a:r>
              <a:rPr lang="en-US" sz="2094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Breach Discovery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886553" y="3289892"/>
            <a:ext cx="3340411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13"/>
              </a:lnSpc>
            </a:pPr>
            <a:r>
              <a:rPr lang="en-US" sz="2094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Communications Planning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471991" y="403682"/>
            <a:ext cx="2022115" cy="1673907"/>
            <a:chOff x="0" y="0"/>
            <a:chExt cx="6350000" cy="52565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5256531"/>
            </a:xfrm>
            <a:custGeom>
              <a:avLst/>
              <a:gdLst/>
              <a:ahLst/>
              <a:cxnLst/>
              <a:rect r="r" b="b" t="t" l="l"/>
              <a:pathLst>
                <a:path h="5256531" w="6350000">
                  <a:moveTo>
                    <a:pt x="1648460" y="0"/>
                  </a:moveTo>
                  <a:lnTo>
                    <a:pt x="5812790" y="0"/>
                  </a:lnTo>
                  <a:cubicBezTo>
                    <a:pt x="6109970" y="0"/>
                    <a:pt x="6350000" y="331051"/>
                    <a:pt x="6350000" y="740924"/>
                  </a:cubicBezTo>
                  <a:lnTo>
                    <a:pt x="6350000" y="3401594"/>
                  </a:lnTo>
                  <a:cubicBezTo>
                    <a:pt x="6350000" y="3811466"/>
                    <a:pt x="6109970" y="4142517"/>
                    <a:pt x="5812790" y="4142517"/>
                  </a:cubicBezTo>
                  <a:lnTo>
                    <a:pt x="4751070" y="4142517"/>
                  </a:lnTo>
                  <a:cubicBezTo>
                    <a:pt x="4587240" y="4142517"/>
                    <a:pt x="4431030" y="4245861"/>
                    <a:pt x="4329430" y="4424524"/>
                  </a:cubicBezTo>
                  <a:lnTo>
                    <a:pt x="4013200" y="4974524"/>
                  </a:lnTo>
                  <a:cubicBezTo>
                    <a:pt x="3911600" y="5151435"/>
                    <a:pt x="3756660" y="5256531"/>
                    <a:pt x="3591560" y="5256531"/>
                  </a:cubicBezTo>
                  <a:lnTo>
                    <a:pt x="537210" y="5256531"/>
                  </a:lnTo>
                  <a:cubicBezTo>
                    <a:pt x="240030" y="5256531"/>
                    <a:pt x="0" y="4925480"/>
                    <a:pt x="0" y="4515607"/>
                  </a:cubicBezTo>
                  <a:lnTo>
                    <a:pt x="0" y="1896975"/>
                  </a:lnTo>
                  <a:cubicBezTo>
                    <a:pt x="0" y="1664013"/>
                    <a:pt x="78740" y="1445064"/>
                    <a:pt x="213360" y="1304937"/>
                  </a:cubicBezTo>
                  <a:lnTo>
                    <a:pt x="1324610" y="148885"/>
                  </a:lnTo>
                  <a:cubicBezTo>
                    <a:pt x="1417320" y="52548"/>
                    <a:pt x="1531620" y="0"/>
                    <a:pt x="1648460" y="0"/>
                  </a:cubicBezTo>
                  <a:close/>
                </a:path>
              </a:pathLst>
            </a:custGeom>
            <a:blipFill>
              <a:blip r:embed="rId3"/>
              <a:stretch>
                <a:fillRect l="-23582" t="0" r="-23582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509440" y="4461467"/>
            <a:ext cx="4094636" cy="1141380"/>
          </a:xfrm>
          <a:custGeom>
            <a:avLst/>
            <a:gdLst/>
            <a:ahLst/>
            <a:cxnLst/>
            <a:rect r="r" b="b" t="t" l="l"/>
            <a:pathLst>
              <a:path h="1141380" w="4094636">
                <a:moveTo>
                  <a:pt x="0" y="0"/>
                </a:moveTo>
                <a:lnTo>
                  <a:pt x="4094636" y="0"/>
                </a:lnTo>
                <a:lnTo>
                  <a:pt x="4094636" y="1141379"/>
                </a:lnTo>
                <a:lnTo>
                  <a:pt x="0" y="1141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886553" y="4670207"/>
            <a:ext cx="3340411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13"/>
              </a:lnSpc>
            </a:pPr>
            <a:r>
              <a:rPr lang="en-US" sz="2094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First  Communications Notifications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5509440" y="5845734"/>
            <a:ext cx="4094636" cy="1141380"/>
          </a:xfrm>
          <a:custGeom>
            <a:avLst/>
            <a:gdLst/>
            <a:ahLst/>
            <a:cxnLst/>
            <a:rect r="r" b="b" t="t" l="l"/>
            <a:pathLst>
              <a:path h="1141380" w="4094636">
                <a:moveTo>
                  <a:pt x="0" y="0"/>
                </a:moveTo>
                <a:lnTo>
                  <a:pt x="4094636" y="0"/>
                </a:lnTo>
                <a:lnTo>
                  <a:pt x="4094636" y="1141380"/>
                </a:lnTo>
                <a:lnTo>
                  <a:pt x="0" y="1141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886553" y="5955271"/>
            <a:ext cx="3340411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3"/>
              </a:lnSpc>
            </a:pPr>
            <a:r>
              <a:rPr lang="en-US" sz="2094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Ongoing Communications post Breach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6A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1107361" y="2139872"/>
            <a:ext cx="3139828" cy="3035457"/>
          </a:xfrm>
          <a:custGeom>
            <a:avLst/>
            <a:gdLst/>
            <a:ahLst/>
            <a:cxnLst/>
            <a:rect r="r" b="b" t="t" l="l"/>
            <a:pathLst>
              <a:path h="3035457" w="3139828">
                <a:moveTo>
                  <a:pt x="3139828" y="0"/>
                </a:moveTo>
                <a:lnTo>
                  <a:pt x="0" y="0"/>
                </a:lnTo>
                <a:lnTo>
                  <a:pt x="0" y="3035456"/>
                </a:lnTo>
                <a:lnTo>
                  <a:pt x="3139828" y="3035456"/>
                </a:lnTo>
                <a:lnTo>
                  <a:pt x="3139828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8527" y="1054135"/>
            <a:ext cx="4058273" cy="4058273"/>
          </a:xfrm>
          <a:custGeom>
            <a:avLst/>
            <a:gdLst/>
            <a:ahLst/>
            <a:cxnLst/>
            <a:rect r="r" b="b" t="t" l="l"/>
            <a:pathLst>
              <a:path h="4058273" w="4058273">
                <a:moveTo>
                  <a:pt x="0" y="0"/>
                </a:moveTo>
                <a:lnTo>
                  <a:pt x="4058273" y="0"/>
                </a:lnTo>
                <a:lnTo>
                  <a:pt x="4058273" y="4058273"/>
                </a:lnTo>
                <a:lnTo>
                  <a:pt x="0" y="4058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56924" y="1392532"/>
            <a:ext cx="3390154" cy="3390154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36693" t="0" r="-1340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375556" y="3150308"/>
            <a:ext cx="3559517" cy="992215"/>
          </a:xfrm>
          <a:custGeom>
            <a:avLst/>
            <a:gdLst/>
            <a:ahLst/>
            <a:cxnLst/>
            <a:rect r="r" b="b" t="t" l="l"/>
            <a:pathLst>
              <a:path h="992215" w="3559517">
                <a:moveTo>
                  <a:pt x="0" y="0"/>
                </a:moveTo>
                <a:lnTo>
                  <a:pt x="3559517" y="0"/>
                </a:lnTo>
                <a:lnTo>
                  <a:pt x="3559517" y="992216"/>
                </a:lnTo>
                <a:lnTo>
                  <a:pt x="0" y="9922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375556" y="4392287"/>
            <a:ext cx="3559517" cy="992215"/>
          </a:xfrm>
          <a:custGeom>
            <a:avLst/>
            <a:gdLst/>
            <a:ahLst/>
            <a:cxnLst/>
            <a:rect r="r" b="b" t="t" l="l"/>
            <a:pathLst>
              <a:path h="992215" w="3559517">
                <a:moveTo>
                  <a:pt x="0" y="0"/>
                </a:moveTo>
                <a:lnTo>
                  <a:pt x="3559517" y="0"/>
                </a:lnTo>
                <a:lnTo>
                  <a:pt x="3559517" y="992215"/>
                </a:lnTo>
                <a:lnTo>
                  <a:pt x="0" y="9922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375556" y="5860752"/>
            <a:ext cx="3559517" cy="992215"/>
          </a:xfrm>
          <a:custGeom>
            <a:avLst/>
            <a:gdLst/>
            <a:ahLst/>
            <a:cxnLst/>
            <a:rect r="r" b="b" t="t" l="l"/>
            <a:pathLst>
              <a:path h="992215" w="3559517">
                <a:moveTo>
                  <a:pt x="0" y="0"/>
                </a:moveTo>
                <a:lnTo>
                  <a:pt x="3559517" y="0"/>
                </a:lnTo>
                <a:lnTo>
                  <a:pt x="3559517" y="992215"/>
                </a:lnTo>
                <a:lnTo>
                  <a:pt x="0" y="9922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118776" y="-76200"/>
            <a:ext cx="4634824" cy="167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REQUIRED REGULATORY  NOTIFICATIONS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64065" y="3468538"/>
            <a:ext cx="2172475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96"/>
              </a:lnSpc>
            </a:pPr>
            <a:r>
              <a:rPr lang="en-US" sz="158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CISA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81666" y="4740757"/>
            <a:ext cx="2347296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96"/>
              </a:lnSpc>
            </a:pPr>
            <a:r>
              <a:rPr lang="en-US" sz="158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SEC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725908" y="6209222"/>
            <a:ext cx="294226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98"/>
              </a:lnSpc>
            </a:pPr>
            <a:r>
              <a:rPr lang="en-US" sz="158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The Public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0" y="0"/>
            <a:ext cx="1376210" cy="1139227"/>
            <a:chOff x="0" y="0"/>
            <a:chExt cx="6350000" cy="52565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5256531"/>
            </a:xfrm>
            <a:custGeom>
              <a:avLst/>
              <a:gdLst/>
              <a:ahLst/>
              <a:cxnLst/>
              <a:rect r="r" b="b" t="t" l="l"/>
              <a:pathLst>
                <a:path h="5256531" w="6350000">
                  <a:moveTo>
                    <a:pt x="1648460" y="0"/>
                  </a:moveTo>
                  <a:lnTo>
                    <a:pt x="5812790" y="0"/>
                  </a:lnTo>
                  <a:cubicBezTo>
                    <a:pt x="6109970" y="0"/>
                    <a:pt x="6350000" y="331051"/>
                    <a:pt x="6350000" y="740924"/>
                  </a:cubicBezTo>
                  <a:lnTo>
                    <a:pt x="6350000" y="3401594"/>
                  </a:lnTo>
                  <a:cubicBezTo>
                    <a:pt x="6350000" y="3811466"/>
                    <a:pt x="6109970" y="4142517"/>
                    <a:pt x="5812790" y="4142517"/>
                  </a:cubicBezTo>
                  <a:lnTo>
                    <a:pt x="4751070" y="4142517"/>
                  </a:lnTo>
                  <a:cubicBezTo>
                    <a:pt x="4587240" y="4142517"/>
                    <a:pt x="4431030" y="4245861"/>
                    <a:pt x="4329430" y="4424524"/>
                  </a:cubicBezTo>
                  <a:lnTo>
                    <a:pt x="4013200" y="4974524"/>
                  </a:lnTo>
                  <a:cubicBezTo>
                    <a:pt x="3911600" y="5151435"/>
                    <a:pt x="3756660" y="5256531"/>
                    <a:pt x="3591560" y="5256531"/>
                  </a:cubicBezTo>
                  <a:lnTo>
                    <a:pt x="537210" y="5256531"/>
                  </a:lnTo>
                  <a:cubicBezTo>
                    <a:pt x="240030" y="5256531"/>
                    <a:pt x="0" y="4925480"/>
                    <a:pt x="0" y="4515607"/>
                  </a:cubicBezTo>
                  <a:lnTo>
                    <a:pt x="0" y="1896975"/>
                  </a:lnTo>
                  <a:cubicBezTo>
                    <a:pt x="0" y="1664013"/>
                    <a:pt x="78740" y="1445064"/>
                    <a:pt x="213360" y="1304937"/>
                  </a:cubicBezTo>
                  <a:lnTo>
                    <a:pt x="1324610" y="148885"/>
                  </a:lnTo>
                  <a:cubicBezTo>
                    <a:pt x="1417320" y="52548"/>
                    <a:pt x="1531620" y="0"/>
                    <a:pt x="1648460" y="0"/>
                  </a:cubicBezTo>
                  <a:close/>
                </a:path>
              </a:pathLst>
            </a:custGeom>
            <a:blipFill>
              <a:blip r:embed="rId8"/>
              <a:stretch>
                <a:fillRect l="-23582" t="0" r="-23582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6A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08804" y="898724"/>
            <a:ext cx="5735991" cy="145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8"/>
              </a:lnSpc>
            </a:pPr>
            <a:r>
              <a:rPr lang="en-US" sz="455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PROTECTING PERSONAL DATA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71260" y="2803724"/>
            <a:ext cx="3422895" cy="1651547"/>
          </a:xfrm>
          <a:custGeom>
            <a:avLst/>
            <a:gdLst/>
            <a:ahLst/>
            <a:cxnLst/>
            <a:rect r="r" b="b" t="t" l="l"/>
            <a:pathLst>
              <a:path h="1651547" w="3422895">
                <a:moveTo>
                  <a:pt x="0" y="0"/>
                </a:moveTo>
                <a:lnTo>
                  <a:pt x="3422895" y="0"/>
                </a:lnTo>
                <a:lnTo>
                  <a:pt x="3422895" y="1651547"/>
                </a:lnTo>
                <a:lnTo>
                  <a:pt x="0" y="1651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59445" y="2803724"/>
            <a:ext cx="3422895" cy="1651547"/>
          </a:xfrm>
          <a:custGeom>
            <a:avLst/>
            <a:gdLst/>
            <a:ahLst/>
            <a:cxnLst/>
            <a:rect r="r" b="b" t="t" l="l"/>
            <a:pathLst>
              <a:path h="1651547" w="3422895">
                <a:moveTo>
                  <a:pt x="0" y="0"/>
                </a:moveTo>
                <a:lnTo>
                  <a:pt x="3422895" y="0"/>
                </a:lnTo>
                <a:lnTo>
                  <a:pt x="3422895" y="1651547"/>
                </a:lnTo>
                <a:lnTo>
                  <a:pt x="0" y="1651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65352" y="4759473"/>
            <a:ext cx="3422895" cy="1651547"/>
          </a:xfrm>
          <a:custGeom>
            <a:avLst/>
            <a:gdLst/>
            <a:ahLst/>
            <a:cxnLst/>
            <a:rect r="r" b="b" t="t" l="l"/>
            <a:pathLst>
              <a:path h="1651547" w="3422895">
                <a:moveTo>
                  <a:pt x="0" y="0"/>
                </a:moveTo>
                <a:lnTo>
                  <a:pt x="3422896" y="0"/>
                </a:lnTo>
                <a:lnTo>
                  <a:pt x="3422896" y="1651547"/>
                </a:lnTo>
                <a:lnTo>
                  <a:pt x="0" y="1651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80352" y="3255092"/>
            <a:ext cx="2204712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9"/>
              </a:lnSpc>
            </a:pPr>
            <a:r>
              <a:rPr lang="en-US" sz="224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Encrypt sensitive data.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668537" y="3255092"/>
            <a:ext cx="2204712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9"/>
              </a:lnSpc>
            </a:pPr>
            <a:r>
              <a:rPr lang="en-US" sz="224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Regularly back up data.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21741" y="5210841"/>
            <a:ext cx="2510118" cy="70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9"/>
              </a:lnSpc>
            </a:pPr>
            <a:r>
              <a:rPr lang="en-US" sz="224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Use VPNs on public networks.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7074023" y="4901050"/>
            <a:ext cx="3901440" cy="1368393"/>
          </a:xfrm>
          <a:custGeom>
            <a:avLst/>
            <a:gdLst/>
            <a:ahLst/>
            <a:cxnLst/>
            <a:rect r="r" b="b" t="t" l="l"/>
            <a:pathLst>
              <a:path h="1368393" w="3901440">
                <a:moveTo>
                  <a:pt x="0" y="0"/>
                </a:moveTo>
                <a:lnTo>
                  <a:pt x="3901440" y="0"/>
                </a:lnTo>
                <a:lnTo>
                  <a:pt x="3901440" y="1368393"/>
                </a:lnTo>
                <a:lnTo>
                  <a:pt x="0" y="13683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-1219200" y="4979146"/>
            <a:ext cx="3901440" cy="1368393"/>
          </a:xfrm>
          <a:custGeom>
            <a:avLst/>
            <a:gdLst/>
            <a:ahLst/>
            <a:cxnLst/>
            <a:rect r="r" b="b" t="t" l="l"/>
            <a:pathLst>
              <a:path h="1368393" w="3901440">
                <a:moveTo>
                  <a:pt x="3901440" y="0"/>
                </a:moveTo>
                <a:lnTo>
                  <a:pt x="0" y="0"/>
                </a:lnTo>
                <a:lnTo>
                  <a:pt x="0" y="1368392"/>
                </a:lnTo>
                <a:lnTo>
                  <a:pt x="3901440" y="1368392"/>
                </a:lnTo>
                <a:lnTo>
                  <a:pt x="390144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-814353" y="-314435"/>
            <a:ext cx="3139828" cy="3035457"/>
          </a:xfrm>
          <a:custGeom>
            <a:avLst/>
            <a:gdLst/>
            <a:ahLst/>
            <a:cxnLst/>
            <a:rect r="r" b="b" t="t" l="l"/>
            <a:pathLst>
              <a:path h="3035457" w="3139828">
                <a:moveTo>
                  <a:pt x="3139827" y="0"/>
                </a:moveTo>
                <a:lnTo>
                  <a:pt x="0" y="0"/>
                </a:lnTo>
                <a:lnTo>
                  <a:pt x="0" y="3035457"/>
                </a:lnTo>
                <a:lnTo>
                  <a:pt x="3139827" y="3035457"/>
                </a:lnTo>
                <a:lnTo>
                  <a:pt x="3139827" y="0"/>
                </a:lnTo>
                <a:close/>
              </a:path>
            </a:pathLst>
          </a:custGeom>
          <a:blipFill>
            <a:blip r:embed="rId5">
              <a:alphaModFix amt="8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962129" y="-231733"/>
            <a:ext cx="3139828" cy="3035457"/>
          </a:xfrm>
          <a:custGeom>
            <a:avLst/>
            <a:gdLst/>
            <a:ahLst/>
            <a:cxnLst/>
            <a:rect r="r" b="b" t="t" l="l"/>
            <a:pathLst>
              <a:path h="3035457" w="3139828">
                <a:moveTo>
                  <a:pt x="0" y="0"/>
                </a:moveTo>
                <a:lnTo>
                  <a:pt x="3139828" y="0"/>
                </a:lnTo>
                <a:lnTo>
                  <a:pt x="3139828" y="3035457"/>
                </a:lnTo>
                <a:lnTo>
                  <a:pt x="0" y="30354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0" y="0"/>
            <a:ext cx="1376210" cy="1139227"/>
            <a:chOff x="0" y="0"/>
            <a:chExt cx="6350000" cy="52565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5256531"/>
            </a:xfrm>
            <a:custGeom>
              <a:avLst/>
              <a:gdLst/>
              <a:ahLst/>
              <a:cxnLst/>
              <a:rect r="r" b="b" t="t" l="l"/>
              <a:pathLst>
                <a:path h="5256531" w="6350000">
                  <a:moveTo>
                    <a:pt x="1648460" y="0"/>
                  </a:moveTo>
                  <a:lnTo>
                    <a:pt x="5812790" y="0"/>
                  </a:lnTo>
                  <a:cubicBezTo>
                    <a:pt x="6109970" y="0"/>
                    <a:pt x="6350000" y="331051"/>
                    <a:pt x="6350000" y="740924"/>
                  </a:cubicBezTo>
                  <a:lnTo>
                    <a:pt x="6350000" y="3401594"/>
                  </a:lnTo>
                  <a:cubicBezTo>
                    <a:pt x="6350000" y="3811466"/>
                    <a:pt x="6109970" y="4142517"/>
                    <a:pt x="5812790" y="4142517"/>
                  </a:cubicBezTo>
                  <a:lnTo>
                    <a:pt x="4751070" y="4142517"/>
                  </a:lnTo>
                  <a:cubicBezTo>
                    <a:pt x="4587240" y="4142517"/>
                    <a:pt x="4431030" y="4245861"/>
                    <a:pt x="4329430" y="4424524"/>
                  </a:cubicBezTo>
                  <a:lnTo>
                    <a:pt x="4013200" y="4974524"/>
                  </a:lnTo>
                  <a:cubicBezTo>
                    <a:pt x="3911600" y="5151435"/>
                    <a:pt x="3756660" y="5256531"/>
                    <a:pt x="3591560" y="5256531"/>
                  </a:cubicBezTo>
                  <a:lnTo>
                    <a:pt x="537210" y="5256531"/>
                  </a:lnTo>
                  <a:cubicBezTo>
                    <a:pt x="240030" y="5256531"/>
                    <a:pt x="0" y="4925480"/>
                    <a:pt x="0" y="4515607"/>
                  </a:cubicBezTo>
                  <a:lnTo>
                    <a:pt x="0" y="1896975"/>
                  </a:lnTo>
                  <a:cubicBezTo>
                    <a:pt x="0" y="1664013"/>
                    <a:pt x="78740" y="1445064"/>
                    <a:pt x="213360" y="1304937"/>
                  </a:cubicBezTo>
                  <a:lnTo>
                    <a:pt x="1324610" y="148885"/>
                  </a:lnTo>
                  <a:cubicBezTo>
                    <a:pt x="1417320" y="52548"/>
                    <a:pt x="1531620" y="0"/>
                    <a:pt x="1648460" y="0"/>
                  </a:cubicBezTo>
                  <a:close/>
                </a:path>
              </a:pathLst>
            </a:custGeom>
            <a:blipFill>
              <a:blip r:embed="rId7"/>
              <a:stretch>
                <a:fillRect l="-23582" t="0" r="-23582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6A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1140" y="3330689"/>
            <a:ext cx="4275411" cy="769574"/>
          </a:xfrm>
          <a:custGeom>
            <a:avLst/>
            <a:gdLst/>
            <a:ahLst/>
            <a:cxnLst/>
            <a:rect r="r" b="b" t="t" l="l"/>
            <a:pathLst>
              <a:path h="769574" w="4275411">
                <a:moveTo>
                  <a:pt x="0" y="0"/>
                </a:moveTo>
                <a:lnTo>
                  <a:pt x="4275410" y="0"/>
                </a:lnTo>
                <a:lnTo>
                  <a:pt x="4275410" y="769574"/>
                </a:lnTo>
                <a:lnTo>
                  <a:pt x="0" y="7695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1140" y="4428393"/>
            <a:ext cx="4275411" cy="769574"/>
          </a:xfrm>
          <a:custGeom>
            <a:avLst/>
            <a:gdLst/>
            <a:ahLst/>
            <a:cxnLst/>
            <a:rect r="r" b="b" t="t" l="l"/>
            <a:pathLst>
              <a:path h="769574" w="4275411">
                <a:moveTo>
                  <a:pt x="0" y="0"/>
                </a:moveTo>
                <a:lnTo>
                  <a:pt x="4275410" y="0"/>
                </a:lnTo>
                <a:lnTo>
                  <a:pt x="4275410" y="769574"/>
                </a:lnTo>
                <a:lnTo>
                  <a:pt x="0" y="7695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41140" y="5526097"/>
            <a:ext cx="4275411" cy="769574"/>
          </a:xfrm>
          <a:custGeom>
            <a:avLst/>
            <a:gdLst/>
            <a:ahLst/>
            <a:cxnLst/>
            <a:rect r="r" b="b" t="t" l="l"/>
            <a:pathLst>
              <a:path h="769574" w="4275411">
                <a:moveTo>
                  <a:pt x="0" y="0"/>
                </a:moveTo>
                <a:lnTo>
                  <a:pt x="4275410" y="0"/>
                </a:lnTo>
                <a:lnTo>
                  <a:pt x="4275410" y="769574"/>
                </a:lnTo>
                <a:lnTo>
                  <a:pt x="0" y="7695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7117511" y="4732942"/>
            <a:ext cx="2988711" cy="2889363"/>
          </a:xfrm>
          <a:custGeom>
            <a:avLst/>
            <a:gdLst/>
            <a:ahLst/>
            <a:cxnLst/>
            <a:rect r="r" b="b" t="t" l="l"/>
            <a:pathLst>
              <a:path h="2889363" w="2988711">
                <a:moveTo>
                  <a:pt x="2988711" y="0"/>
                </a:moveTo>
                <a:lnTo>
                  <a:pt x="0" y="0"/>
                </a:lnTo>
                <a:lnTo>
                  <a:pt x="0" y="2889364"/>
                </a:lnTo>
                <a:lnTo>
                  <a:pt x="2988711" y="2889364"/>
                </a:lnTo>
                <a:lnTo>
                  <a:pt x="2988711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742622" y="2564919"/>
            <a:ext cx="3069839" cy="3730752"/>
            <a:chOff x="0" y="0"/>
            <a:chExt cx="522508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23607" cy="6350000"/>
            </a:xfrm>
            <a:custGeom>
              <a:avLst/>
              <a:gdLst/>
              <a:ahLst/>
              <a:cxnLst/>
              <a:rect r="r" b="b" t="t" l="l"/>
              <a:pathLst>
                <a:path h="6350000" w="5223607">
                  <a:moveTo>
                    <a:pt x="0" y="561340"/>
                  </a:moveTo>
                  <a:lnTo>
                    <a:pt x="0" y="3961130"/>
                  </a:lnTo>
                  <a:cubicBezTo>
                    <a:pt x="0" y="4272280"/>
                    <a:pt x="292981" y="4523740"/>
                    <a:pt x="652215" y="4522470"/>
                  </a:cubicBezTo>
                  <a:cubicBezTo>
                    <a:pt x="1012921" y="4521200"/>
                    <a:pt x="1305902" y="4773930"/>
                    <a:pt x="1304430" y="5085080"/>
                  </a:cubicBezTo>
                  <a:lnTo>
                    <a:pt x="1302957" y="5787390"/>
                  </a:lnTo>
                  <a:cubicBezTo>
                    <a:pt x="1302957" y="6098540"/>
                    <a:pt x="1594466" y="6350000"/>
                    <a:pt x="1953700" y="6350000"/>
                  </a:cubicBezTo>
                  <a:lnTo>
                    <a:pt x="4572865" y="6350000"/>
                  </a:lnTo>
                  <a:cubicBezTo>
                    <a:pt x="4932099" y="6350000"/>
                    <a:pt x="5223607" y="6098540"/>
                    <a:pt x="5223607" y="5788660"/>
                  </a:cubicBezTo>
                  <a:lnTo>
                    <a:pt x="5223607" y="2679700"/>
                  </a:lnTo>
                  <a:cubicBezTo>
                    <a:pt x="5223607" y="2494280"/>
                    <a:pt x="5117604" y="2321560"/>
                    <a:pt x="4940932" y="2217420"/>
                  </a:cubicBezTo>
                  <a:lnTo>
                    <a:pt x="1373626" y="99060"/>
                  </a:lnTo>
                  <a:cubicBezTo>
                    <a:pt x="1264678" y="34290"/>
                    <a:pt x="1136591" y="0"/>
                    <a:pt x="1004087" y="0"/>
                  </a:cubicBezTo>
                  <a:lnTo>
                    <a:pt x="650742" y="0"/>
                  </a:lnTo>
                  <a:cubicBezTo>
                    <a:pt x="291509" y="0"/>
                    <a:pt x="0" y="251460"/>
                    <a:pt x="0" y="561340"/>
                  </a:cubicBezTo>
                  <a:close/>
                </a:path>
              </a:pathLst>
            </a:custGeom>
            <a:blipFill>
              <a:blip r:embed="rId5"/>
              <a:stretch>
                <a:fillRect l="-41229" t="0" r="-41229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5400000">
            <a:off x="8070924" y="-800430"/>
            <a:ext cx="2513413" cy="4750437"/>
          </a:xfrm>
          <a:custGeom>
            <a:avLst/>
            <a:gdLst/>
            <a:ahLst/>
            <a:cxnLst/>
            <a:rect r="r" b="b" t="t" l="l"/>
            <a:pathLst>
              <a:path h="4750437" w="2513413">
                <a:moveTo>
                  <a:pt x="0" y="0"/>
                </a:moveTo>
                <a:lnTo>
                  <a:pt x="2513413" y="0"/>
                </a:lnTo>
                <a:lnTo>
                  <a:pt x="2513413" y="4750437"/>
                </a:lnTo>
                <a:lnTo>
                  <a:pt x="0" y="47504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77218" y="879463"/>
            <a:ext cx="5320699" cy="130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16"/>
              </a:lnSpc>
            </a:pPr>
            <a:r>
              <a:rPr lang="en-US" sz="401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CYBER CRISIS PACKAGES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7218" y="3553551"/>
            <a:ext cx="3803254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15"/>
              </a:lnSpc>
            </a:pPr>
            <a:r>
              <a:rPr lang="en-US" sz="1679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Ariane Lite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77218" y="4527430"/>
            <a:ext cx="3549534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15"/>
              </a:lnSpc>
            </a:pPr>
            <a:r>
              <a:rPr lang="en-US" sz="1679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Ariane Full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77218" y="5625134"/>
            <a:ext cx="3549534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15"/>
              </a:lnSpc>
            </a:pPr>
            <a:r>
              <a:rPr lang="en-US" sz="1679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Consulting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0" y="0"/>
            <a:ext cx="1376210" cy="1139227"/>
            <a:chOff x="0" y="0"/>
            <a:chExt cx="6350000" cy="52565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5256531"/>
            </a:xfrm>
            <a:custGeom>
              <a:avLst/>
              <a:gdLst/>
              <a:ahLst/>
              <a:cxnLst/>
              <a:rect r="r" b="b" t="t" l="l"/>
              <a:pathLst>
                <a:path h="5256531" w="6350000">
                  <a:moveTo>
                    <a:pt x="1648460" y="0"/>
                  </a:moveTo>
                  <a:lnTo>
                    <a:pt x="5812790" y="0"/>
                  </a:lnTo>
                  <a:cubicBezTo>
                    <a:pt x="6109970" y="0"/>
                    <a:pt x="6350000" y="331051"/>
                    <a:pt x="6350000" y="740924"/>
                  </a:cubicBezTo>
                  <a:lnTo>
                    <a:pt x="6350000" y="3401594"/>
                  </a:lnTo>
                  <a:cubicBezTo>
                    <a:pt x="6350000" y="3811466"/>
                    <a:pt x="6109970" y="4142517"/>
                    <a:pt x="5812790" y="4142517"/>
                  </a:cubicBezTo>
                  <a:lnTo>
                    <a:pt x="4751070" y="4142517"/>
                  </a:lnTo>
                  <a:cubicBezTo>
                    <a:pt x="4587240" y="4142517"/>
                    <a:pt x="4431030" y="4245861"/>
                    <a:pt x="4329430" y="4424524"/>
                  </a:cubicBezTo>
                  <a:lnTo>
                    <a:pt x="4013200" y="4974524"/>
                  </a:lnTo>
                  <a:cubicBezTo>
                    <a:pt x="3911600" y="5151435"/>
                    <a:pt x="3756660" y="5256531"/>
                    <a:pt x="3591560" y="5256531"/>
                  </a:cubicBezTo>
                  <a:lnTo>
                    <a:pt x="537210" y="5256531"/>
                  </a:lnTo>
                  <a:cubicBezTo>
                    <a:pt x="240030" y="5256531"/>
                    <a:pt x="0" y="4925480"/>
                    <a:pt x="0" y="4515607"/>
                  </a:cubicBezTo>
                  <a:lnTo>
                    <a:pt x="0" y="1896975"/>
                  </a:lnTo>
                  <a:cubicBezTo>
                    <a:pt x="0" y="1664013"/>
                    <a:pt x="78740" y="1445064"/>
                    <a:pt x="213360" y="1304937"/>
                  </a:cubicBezTo>
                  <a:lnTo>
                    <a:pt x="1324610" y="148885"/>
                  </a:lnTo>
                  <a:cubicBezTo>
                    <a:pt x="1417320" y="52548"/>
                    <a:pt x="1531620" y="0"/>
                    <a:pt x="1648460" y="0"/>
                  </a:cubicBezTo>
                  <a:close/>
                </a:path>
              </a:pathLst>
            </a:custGeom>
            <a:blipFill>
              <a:blip r:embed="rId8"/>
              <a:stretch>
                <a:fillRect l="-23582" t="0" r="-23582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DAGTd-AS1xs</dc:identifier>
  <dcterms:modified xsi:type="dcterms:W3CDTF">2011-08-01T06:04:30Z</dcterms:modified>
  <cp:revision>1</cp:revision>
  <dc:title>Ariane PR Crisis Comms Framework</dc:title>
</cp:coreProperties>
</file>